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19"/>
  </p:notesMasterIdLst>
  <p:sldIdLst>
    <p:sldId id="5150" r:id="rId10"/>
    <p:sldId id="953" r:id="rId11"/>
    <p:sldId id="991" r:id="rId12"/>
    <p:sldId id="959" r:id="rId13"/>
    <p:sldId id="994" r:id="rId14"/>
    <p:sldId id="985" r:id="rId15"/>
    <p:sldId id="995" r:id="rId16"/>
    <p:sldId id="992" r:id="rId17"/>
    <p:sldId id="5151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5" autoAdjust="0"/>
    <p:restoredTop sz="94607"/>
  </p:normalViewPr>
  <p:slideViewPr>
    <p:cSldViewPr>
      <p:cViewPr varScale="1">
        <p:scale>
          <a:sx n="109" d="100"/>
          <a:sy n="109" d="100"/>
        </p:scale>
        <p:origin x="166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0949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1675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6081" y="3365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8.2 Supplement: 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Full System Integration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5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460005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Lab 8 Overview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GB" dirty="0">
                <a:ea typeface="ＭＳ Ｐゴシック"/>
              </a:rPr>
              <a:t>You will build a </a:t>
            </a:r>
            <a:r>
              <a:rPr lang="en-GB" dirty="0">
                <a:solidFill>
                  <a:srgbClr val="0000FF"/>
                </a:solidFill>
                <a:ea typeface="ＭＳ Ｐゴシック"/>
              </a:rPr>
              <a:t>whole single-cycle processor </a:t>
            </a:r>
            <a:r>
              <a:rPr lang="en-GB" dirty="0">
                <a:ea typeface="ＭＳ Ｐゴシック"/>
              </a:rPr>
              <a:t>and </a:t>
            </a:r>
            <a:r>
              <a:rPr lang="en-GB" dirty="0">
                <a:solidFill>
                  <a:srgbClr val="00B050"/>
                </a:solidFill>
                <a:ea typeface="ＭＳ Ｐゴシック"/>
              </a:rPr>
              <a:t>write assembly code </a:t>
            </a:r>
            <a:r>
              <a:rPr lang="en-GB" dirty="0">
                <a:ea typeface="ＭＳ Ｐゴシック"/>
              </a:rPr>
              <a:t>that runs on the </a:t>
            </a:r>
            <a:r>
              <a:rPr lang="en-GB" dirty="0">
                <a:solidFill>
                  <a:srgbClr val="00B050"/>
                </a:solidFill>
                <a:ea typeface="ＭＳ Ｐゴシック"/>
              </a:rPr>
              <a:t>FPGA board.</a:t>
            </a:r>
            <a:endParaRPr lang="en-GB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You will learn how a processor is built.</a:t>
            </a:r>
            <a:endParaRPr lang="en-GB" dirty="0">
              <a:solidFill>
                <a:srgbClr val="00B050"/>
              </a:solidFill>
            </a:endParaRP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Learn how the processor </a:t>
            </a:r>
            <a:r>
              <a:rPr lang="en-GB" dirty="0">
                <a:solidFill>
                  <a:srgbClr val="7030A0"/>
                </a:solidFill>
                <a:ea typeface="Tahoma"/>
                <a:cs typeface="Tahoma"/>
              </a:rPr>
              <a:t>communicates with the outside</a:t>
            </a:r>
            <a:r>
              <a:rPr lang="en-GB" dirty="0">
                <a:ea typeface="Tahoma"/>
                <a:cs typeface="Tahoma"/>
              </a:rPr>
              <a:t> world.</a:t>
            </a:r>
            <a:endParaRPr lang="en-GB" dirty="0"/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Implement the MIPS processor and demonstrate a simple “snake” program on the FPGA starter kit.</a:t>
            </a:r>
            <a:endParaRPr lang="en-GB" dirty="0"/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/>
              </a:rPr>
              <a:t>Lab 8 Sessions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GB" b="1" dirty="0">
                <a:ea typeface="ＭＳ Ｐゴシック"/>
              </a:rPr>
              <a:t>Session I:</a:t>
            </a:r>
            <a:r>
              <a:rPr lang="en-GB" dirty="0">
                <a:ea typeface="ＭＳ Ｐゴシック"/>
              </a:rPr>
              <a:t> The Crawling Snake</a:t>
            </a:r>
            <a:endParaRPr lang="en-GB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ea typeface="ＭＳ Ｐゴシック"/>
            </a:endParaRPr>
          </a:p>
          <a:p>
            <a:r>
              <a:rPr lang="en-GB" b="1" dirty="0">
                <a:solidFill>
                  <a:srgbClr val="000000"/>
                </a:solidFill>
                <a:ea typeface="ＭＳ Ｐゴシック"/>
              </a:rPr>
              <a:t>Session II:</a:t>
            </a:r>
            <a:r>
              <a:rPr lang="en-GB" dirty="0">
                <a:solidFill>
                  <a:srgbClr val="000000"/>
                </a:solidFill>
                <a:ea typeface="ＭＳ Ｐゴシック"/>
              </a:rPr>
              <a:t> Speed Up the Snake</a:t>
            </a:r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8B0F273-012A-4078-AD32-5E9FCA9DB319}"/>
              </a:ext>
            </a:extLst>
          </p:cNvPr>
          <p:cNvSpPr/>
          <p:nvPr/>
        </p:nvSpPr>
        <p:spPr bwMode="auto">
          <a:xfrm>
            <a:off x="533400" y="1676400"/>
            <a:ext cx="4800600" cy="762000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648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Lab 8 Session II: Speed Up the Snake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pPr lvl="0"/>
            <a:r>
              <a:rPr lang="en-US" dirty="0"/>
              <a:t>Extend the top-level hierarchy:</a:t>
            </a:r>
          </a:p>
          <a:p>
            <a:pPr lvl="1"/>
            <a:r>
              <a:rPr lang="en-US" dirty="0">
                <a:solidFill>
                  <a:srgbClr val="FF0000"/>
                </a:solidFill>
                <a:ea typeface="ＭＳ Ｐゴシック"/>
              </a:rPr>
              <a:t>Modify</a:t>
            </a:r>
            <a:r>
              <a:rPr lang="en-US" dirty="0">
                <a:ea typeface="ＭＳ Ｐゴシック"/>
              </a:rPr>
              <a:t>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I/O controller </a:t>
            </a:r>
            <a:r>
              <a:rPr lang="en-US" dirty="0">
                <a:ea typeface="ＭＳ Ｐゴシック"/>
              </a:rPr>
              <a:t>to </a:t>
            </a:r>
            <a:r>
              <a:rPr lang="en-US" dirty="0">
                <a:solidFill>
                  <a:srgbClr val="00B050"/>
                </a:solidFill>
                <a:ea typeface="ＭＳ Ｐゴシック"/>
              </a:rPr>
              <a:t>accept the inputs.</a:t>
            </a:r>
            <a:endParaRPr lang="en-US" dirty="0">
              <a:solidFill>
                <a:srgbClr val="00B050"/>
              </a:solidFill>
            </a:endParaRPr>
          </a:p>
          <a:p>
            <a:pPr lvl="0"/>
            <a:endParaRPr lang="en-US" dirty="0"/>
          </a:p>
          <a:p>
            <a:r>
              <a:rPr lang="en-US" dirty="0"/>
              <a:t>Understand the provided assembly program and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modify your assembly code </a:t>
            </a:r>
            <a:r>
              <a:rPr lang="en-US" dirty="0">
                <a:ea typeface="ＭＳ Ｐゴシック"/>
              </a:rPr>
              <a:t>to </a:t>
            </a:r>
            <a:r>
              <a:rPr lang="en-US" dirty="0">
                <a:solidFill>
                  <a:srgbClr val="00B050"/>
                </a:solidFill>
                <a:ea typeface="ＭＳ Ｐゴシック"/>
              </a:rPr>
              <a:t>accept inputs.</a:t>
            </a:r>
            <a:endParaRPr lang="en-US" dirty="0">
              <a:solidFill>
                <a:srgbClr val="00B050"/>
              </a:solidFill>
            </a:endParaRPr>
          </a:p>
          <a:p>
            <a:pPr lvl="1" indent="-325120"/>
            <a:r>
              <a:rPr lang="en-US" dirty="0">
                <a:ea typeface="ＭＳ Ｐゴシック"/>
              </a:rPr>
              <a:t>The snake should crawl at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different speeds </a:t>
            </a:r>
            <a:r>
              <a:rPr lang="en-US" dirty="0">
                <a:ea typeface="ＭＳ Ｐゴシック"/>
              </a:rPr>
              <a:t>for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different inputs.</a:t>
            </a:r>
            <a:endParaRPr lang="en-US" dirty="0">
              <a:solidFill>
                <a:srgbClr val="FF0000"/>
              </a:solidFill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inputs</a:t>
            </a:r>
            <a:r>
              <a:rPr lang="en-US" dirty="0">
                <a:ea typeface="ＭＳ Ｐゴシック"/>
              </a:rPr>
              <a:t> will be controlled by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switches</a:t>
            </a:r>
            <a:r>
              <a:rPr lang="en-US" dirty="0">
                <a:ea typeface="ＭＳ Ｐゴシック"/>
              </a:rPr>
              <a:t> on the </a:t>
            </a:r>
            <a:r>
              <a:rPr lang="en-US" dirty="0">
                <a:solidFill>
                  <a:srgbClr val="00B050"/>
                </a:solidFill>
                <a:ea typeface="ＭＳ Ｐゴシック"/>
              </a:rPr>
              <a:t>FPGA board.</a:t>
            </a:r>
            <a:endParaRPr lang="en-US" dirty="0">
              <a:solidFill>
                <a:srgbClr val="00B050"/>
              </a:solidFill>
              <a:cs typeface="Tahoma"/>
            </a:endParaRPr>
          </a:p>
          <a:p>
            <a:pPr lvl="1"/>
            <a:endParaRPr lang="en-US" dirty="0"/>
          </a:p>
          <a:p>
            <a:r>
              <a:rPr lang="en-US" i="1" dirty="0"/>
              <a:t>Optionally, you have two challenge tasks to complete.</a:t>
            </a:r>
          </a:p>
          <a:p>
            <a:pPr lvl="1" indent="-325120"/>
            <a:r>
              <a:rPr lang="en-US" dirty="0">
                <a:ea typeface="ＭＳ Ｐゴシック"/>
              </a:rPr>
              <a:t>Change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direction</a:t>
            </a:r>
            <a:r>
              <a:rPr lang="en-US" dirty="0">
                <a:ea typeface="ＭＳ Ｐゴシック"/>
              </a:rPr>
              <a:t> of the snake.</a:t>
            </a:r>
            <a:endParaRPr lang="en-US" dirty="0"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Change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pattern</a:t>
            </a:r>
            <a:r>
              <a:rPr lang="en-US" dirty="0">
                <a:ea typeface="ＭＳ Ｐゴシック"/>
              </a:rPr>
              <a:t> of the snake.</a:t>
            </a:r>
            <a:endParaRPr lang="en-US" dirty="0">
              <a:cs typeface="Tahoma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4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6238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Lab 8 </a:t>
            </a:r>
            <a:r>
              <a:rPr lang="en-US" altLang="en-US" dirty="0">
                <a:ea typeface="ＭＳ Ｐゴシック"/>
              </a:rPr>
              <a:t>Session II</a:t>
            </a:r>
            <a:r>
              <a:rPr lang="en-US" dirty="0">
                <a:ea typeface="ＭＳ Ｐゴシック"/>
              </a:rPr>
              <a:t>: Summary of the Flow</a:t>
            </a:r>
            <a:endParaRPr lang="de-DE" dirty="0">
              <a:ea typeface="ＭＳ Ｐゴシック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5" name="image6.png">
            <a:extLst>
              <a:ext uri="{FF2B5EF4-FFF2-40B4-BE49-F238E27FC236}">
                <a16:creationId xmlns:a16="http://schemas.microsoft.com/office/drawing/2014/main" id="{7A57FA40-E0F6-4112-9508-9DEF23850ECD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047557" y="1689417"/>
            <a:ext cx="5048885" cy="4031615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859765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Lab 8 </a:t>
            </a:r>
            <a:r>
              <a:rPr lang="en-US" altLang="en-US" dirty="0">
                <a:ea typeface="ＭＳ Ｐゴシック"/>
              </a:rPr>
              <a:t>Session II</a:t>
            </a:r>
            <a:r>
              <a:rPr lang="en-US" dirty="0">
                <a:ea typeface="ＭＳ Ｐゴシック"/>
              </a:rPr>
              <a:t>: Extending I/O</a:t>
            </a:r>
            <a:endParaRPr lang="de-DE" dirty="0">
              <a:ea typeface="ＭＳ Ｐゴシック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5" name="image6.png">
            <a:extLst>
              <a:ext uri="{FF2B5EF4-FFF2-40B4-BE49-F238E27FC236}">
                <a16:creationId xmlns:a16="http://schemas.microsoft.com/office/drawing/2014/main" id="{7A57FA40-E0F6-4112-9508-9DEF23850ECD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047557" y="1689417"/>
            <a:ext cx="5048885" cy="4031615"/>
          </a:xfrm>
          <a:prstGeom prst="rect">
            <a:avLst/>
          </a:prstGeom>
          <a:ln/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3E94ED6-3BDB-49F4-8657-B7A6C558F295}"/>
              </a:ext>
            </a:extLst>
          </p:cNvPr>
          <p:cNvSpPr/>
          <p:nvPr/>
        </p:nvSpPr>
        <p:spPr bwMode="auto">
          <a:xfrm>
            <a:off x="1752600" y="1447801"/>
            <a:ext cx="2819400" cy="35814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585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Lab 8 </a:t>
            </a:r>
            <a:r>
              <a:rPr lang="en-US" altLang="en-US" dirty="0">
                <a:ea typeface="ＭＳ Ｐゴシック"/>
              </a:rPr>
              <a:t>Session II</a:t>
            </a:r>
            <a:r>
              <a:rPr lang="en-US" dirty="0">
                <a:ea typeface="ＭＳ Ｐゴシック"/>
              </a:rPr>
              <a:t>: Modifying the Assembly</a:t>
            </a:r>
            <a:endParaRPr lang="de-DE" dirty="0">
              <a:ea typeface="ＭＳ Ｐゴシック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5" name="image6.png">
            <a:extLst>
              <a:ext uri="{FF2B5EF4-FFF2-40B4-BE49-F238E27FC236}">
                <a16:creationId xmlns:a16="http://schemas.microsoft.com/office/drawing/2014/main" id="{7A57FA40-E0F6-4112-9508-9DEF23850ECD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047557" y="1689417"/>
            <a:ext cx="5048885" cy="4031615"/>
          </a:xfrm>
          <a:prstGeom prst="rect">
            <a:avLst/>
          </a:prstGeom>
          <a:ln/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BD51BC8-C250-4136-A0E9-26AEA2ABFF45}"/>
              </a:ext>
            </a:extLst>
          </p:cNvPr>
          <p:cNvSpPr/>
          <p:nvPr/>
        </p:nvSpPr>
        <p:spPr bwMode="auto">
          <a:xfrm>
            <a:off x="4648200" y="1371600"/>
            <a:ext cx="2819400" cy="358140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4171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Words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a typeface="Tahoma"/>
                <a:cs typeface="Tahoma"/>
              </a:rPr>
              <a:t>You will build a </a:t>
            </a:r>
            <a:r>
              <a:rPr lang="en-GB" dirty="0">
                <a:solidFill>
                  <a:srgbClr val="0000FF"/>
                </a:solidFill>
                <a:ea typeface="Tahoma"/>
                <a:cs typeface="Tahoma"/>
              </a:rPr>
              <a:t>whole single-cycle processor </a:t>
            </a:r>
            <a:r>
              <a:rPr lang="en-GB" dirty="0">
                <a:ea typeface="Tahoma"/>
                <a:cs typeface="Tahoma"/>
              </a:rPr>
              <a:t>and </a:t>
            </a:r>
            <a:r>
              <a:rPr lang="en-GB" dirty="0">
                <a:solidFill>
                  <a:srgbClr val="00B050"/>
                </a:solidFill>
                <a:ea typeface="Tahoma"/>
                <a:cs typeface="Tahoma"/>
              </a:rPr>
              <a:t>write assembly code </a:t>
            </a:r>
            <a:r>
              <a:rPr lang="en-GB" dirty="0">
                <a:ea typeface="Tahoma"/>
                <a:cs typeface="Tahoma"/>
              </a:rPr>
              <a:t>that runs on the </a:t>
            </a:r>
            <a:r>
              <a:rPr lang="en-GB" dirty="0">
                <a:solidFill>
                  <a:srgbClr val="00B050"/>
                </a:solidFill>
                <a:ea typeface="Tahoma"/>
                <a:cs typeface="Tahoma"/>
              </a:rPr>
              <a:t>FPGA board.</a:t>
            </a:r>
            <a:endParaRPr lang="en-GB" dirty="0">
              <a:ea typeface="Tahoma"/>
              <a:cs typeface="Tahoma"/>
            </a:endParaRPr>
          </a:p>
          <a:p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You will learn how a processor is built.</a:t>
            </a: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Learn how the processor </a:t>
            </a:r>
            <a:r>
              <a:rPr lang="en-GB" dirty="0">
                <a:solidFill>
                  <a:srgbClr val="7030A0"/>
                </a:solidFill>
                <a:ea typeface="Tahoma"/>
                <a:cs typeface="Tahoma"/>
              </a:rPr>
              <a:t>communicates with the outside</a:t>
            </a:r>
            <a:r>
              <a:rPr lang="en-GB" dirty="0">
                <a:ea typeface="Tahoma"/>
                <a:cs typeface="Tahoma"/>
              </a:rPr>
              <a:t> world.</a:t>
            </a: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Implement the MIPS processor and demonstrate a simple “snake” program on the FPGA starter kit.</a:t>
            </a: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solidFill>
                  <a:srgbClr val="000000"/>
                </a:solidFill>
                <a:ea typeface="Tahoma"/>
                <a:cs typeface="Tahoma"/>
              </a:rPr>
              <a:t>You will have some questions to answer in the report.</a:t>
            </a:r>
          </a:p>
          <a:p>
            <a:endParaRPr lang="en-US" dirty="0">
              <a:solidFill>
                <a:srgbClr val="000000"/>
              </a:solidFill>
              <a:cs typeface="Tahoma"/>
            </a:endParaRPr>
          </a:p>
          <a:p>
            <a:pPr lvl="1" indent="-325120"/>
            <a:endParaRPr lang="en-US" dirty="0">
              <a:solidFill>
                <a:srgbClr val="00B050"/>
              </a:solidFill>
              <a:cs typeface="Tahoma"/>
            </a:endParaRPr>
          </a:p>
          <a:p>
            <a:pPr lvl="1" indent="-325120"/>
            <a:endParaRPr lang="de-DE" dirty="0">
              <a:solidFill>
                <a:srgbClr val="92D050"/>
              </a:solidFill>
              <a:cs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3598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6081" y="3365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8 Supplement: 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Full System Integration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5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6526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</TotalTime>
  <Words>285</Words>
  <Application>Microsoft Office PowerPoint</Application>
  <PresentationFormat>On-screen Show (4:3)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Arial</vt:lpstr>
      <vt:lpstr>Calibri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Digital Design &amp; Computer Arch.  Lab 8.2 Supplement:  Full System Integration</vt:lpstr>
      <vt:lpstr>Lab 8 Overview</vt:lpstr>
      <vt:lpstr>Lab 8 Sessions</vt:lpstr>
      <vt:lpstr>Lab 8 Session II: Speed Up the Snake</vt:lpstr>
      <vt:lpstr>Lab 8 Session II: Summary of the Flow</vt:lpstr>
      <vt:lpstr>Lab 8 Session II: Extending I/O</vt:lpstr>
      <vt:lpstr>Lab 8 Session II: Modifying the Assembly</vt:lpstr>
      <vt:lpstr>Last Words</vt:lpstr>
      <vt:lpstr> Digital Design &amp; Computer Arch.  Lab 8 Supplement:  Full System Integration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Minesh Patel</cp:lastModifiedBy>
  <cp:revision>886</cp:revision>
  <cp:lastPrinted>2018-04-22T20:34:24Z</cp:lastPrinted>
  <dcterms:created xsi:type="dcterms:W3CDTF">2010-09-08T00:51:32Z</dcterms:created>
  <dcterms:modified xsi:type="dcterms:W3CDTF">2020-03-23T12:26:43Z</dcterms:modified>
</cp:coreProperties>
</file>